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May 23, 2016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May 23,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May 23,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May 23,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May 23,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May 23,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May 23,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May 23, 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May 23, 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May 23, 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May 23,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May 23,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>IFOAM </a:t>
            </a:r>
            <a:r>
              <a:rPr lang="it-IT" dirty="0" err="1" smtClean="0"/>
              <a:t>organizations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just"/>
            <a:r>
              <a:rPr lang="it-IT" dirty="0" smtClean="0"/>
              <a:t>Brief </a:t>
            </a:r>
            <a:r>
              <a:rPr lang="it-IT" dirty="0" err="1" smtClean="0"/>
              <a:t>overview</a:t>
            </a:r>
            <a:r>
              <a:rPr lang="it-IT" dirty="0" smtClean="0"/>
              <a:t> of IFOAM </a:t>
            </a:r>
            <a:r>
              <a:rPr lang="it-IT" dirty="0" err="1" smtClean="0"/>
              <a:t>Organics</a:t>
            </a:r>
            <a:r>
              <a:rPr lang="it-IT" dirty="0" smtClean="0"/>
              <a:t> International, IFOAM EU Group and IFOAM </a:t>
            </a:r>
            <a:r>
              <a:rPr lang="it-IT" dirty="0" err="1" smtClean="0"/>
              <a:t>AgriBioMediterraneo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98862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2" y="1707351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IFOAM EU Group</a:t>
            </a:r>
            <a:br>
              <a:rPr lang="it-IT" dirty="0" smtClean="0"/>
            </a:br>
            <a:r>
              <a:rPr lang="it-IT" dirty="0" err="1" smtClean="0"/>
              <a:t>Mission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3211916"/>
            <a:ext cx="6777317" cy="3180931"/>
          </a:xfrm>
        </p:spPr>
        <p:txBody>
          <a:bodyPr/>
          <a:lstStyle/>
          <a:p>
            <a:pPr marL="68580" indent="0" algn="ctr">
              <a:spcAft>
                <a:spcPts val="1800"/>
              </a:spcAft>
              <a:buNone/>
            </a:pPr>
            <a:r>
              <a:rPr lang="en-US" b="1" dirty="0" smtClean="0"/>
              <a:t>“Making </a:t>
            </a:r>
            <a:r>
              <a:rPr lang="en-US" b="1" dirty="0"/>
              <a:t>Europe </a:t>
            </a:r>
            <a:r>
              <a:rPr lang="en-US" b="1" dirty="0" smtClean="0"/>
              <a:t>More Organic”</a:t>
            </a:r>
            <a:endParaRPr lang="en-US" dirty="0" smtClean="0"/>
          </a:p>
          <a:p>
            <a:pPr marL="68580" indent="0" algn="just">
              <a:buNone/>
            </a:pPr>
            <a:r>
              <a:rPr lang="en-US" dirty="0" smtClean="0"/>
              <a:t>IFOAM </a:t>
            </a:r>
            <a:r>
              <a:rPr lang="en-US" dirty="0"/>
              <a:t>EU, like IFOAM OI, fights for the </a:t>
            </a:r>
            <a:r>
              <a:rPr lang="en-US" b="1" dirty="0"/>
              <a:t>adoption of ecologically, socially and economically sound systems</a:t>
            </a:r>
            <a:r>
              <a:rPr lang="en-US" dirty="0"/>
              <a:t> based on the </a:t>
            </a:r>
            <a:r>
              <a:rPr lang="en-US" b="1" dirty="0"/>
              <a:t>principles of organic agriculture </a:t>
            </a:r>
            <a:r>
              <a:rPr lang="en-US" dirty="0"/>
              <a:t>– health, ecology, fairness and care.</a:t>
            </a:r>
            <a:endParaRPr lang="it-IT" dirty="0"/>
          </a:p>
        </p:txBody>
      </p:sp>
      <p:pic>
        <p:nvPicPr>
          <p:cNvPr id="4" name="Immagine 3" descr="Ifoam EU Group 400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09" y="501908"/>
            <a:ext cx="2076613" cy="116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716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2" y="1468446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IFOAM EU Group</a:t>
            </a:r>
            <a:br>
              <a:rPr lang="it-IT" dirty="0" smtClean="0"/>
            </a:br>
            <a:r>
              <a:rPr lang="it-IT" dirty="0" err="1" smtClean="0"/>
              <a:t>Activities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4" y="2764434"/>
            <a:ext cx="6777317" cy="3508977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/>
              <a:t>Organic </a:t>
            </a:r>
            <a:r>
              <a:rPr lang="en-US" b="1" dirty="0"/>
              <a:t>presence at the heart of the EU</a:t>
            </a:r>
            <a:r>
              <a:rPr lang="en-US" dirty="0"/>
              <a:t> (EU institutions and policies)</a:t>
            </a:r>
          </a:p>
          <a:p>
            <a:pPr algn="just"/>
            <a:r>
              <a:rPr lang="en-US" b="1" dirty="0"/>
              <a:t>Shaping EU organic regulation </a:t>
            </a:r>
            <a:r>
              <a:rPr lang="en-US" dirty="0"/>
              <a:t>(achievement of consensus and implementation of new rules)</a:t>
            </a:r>
          </a:p>
          <a:p>
            <a:pPr algn="just"/>
            <a:r>
              <a:rPr lang="en-US" dirty="0"/>
              <a:t>Ensuring </a:t>
            </a:r>
            <a:r>
              <a:rPr lang="en-US" b="1" dirty="0"/>
              <a:t>support for the development of agro-ecological approaches and organic farming </a:t>
            </a:r>
            <a:r>
              <a:rPr lang="en-US" dirty="0"/>
              <a:t>under </a:t>
            </a:r>
            <a:r>
              <a:rPr lang="en-US" dirty="0" err="1"/>
              <a:t>succesive</a:t>
            </a:r>
            <a:r>
              <a:rPr lang="en-US" dirty="0"/>
              <a:t> Common Agricultural Policy (CAP) reforms, as well as securing the </a:t>
            </a:r>
            <a:r>
              <a:rPr lang="en-US" b="1" dirty="0"/>
              <a:t>European Commission's recognition of organic farming </a:t>
            </a:r>
            <a:r>
              <a:rPr lang="en-US" dirty="0"/>
              <a:t>for its enhanced environmental delivery, production of high quality food and contribution to sustainable rural development</a:t>
            </a:r>
            <a:r>
              <a:rPr lang="en-US" dirty="0" smtClean="0"/>
              <a:t>.</a:t>
            </a:r>
            <a:endParaRPr lang="it-IT" dirty="0"/>
          </a:p>
        </p:txBody>
      </p:sp>
      <p:pic>
        <p:nvPicPr>
          <p:cNvPr id="4" name="Immagine 3" descr="Ifoam EU Group 400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09" y="501908"/>
            <a:ext cx="2076613" cy="116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731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2" y="1752152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IFOAM EU Group</a:t>
            </a:r>
            <a:br>
              <a:rPr lang="it-IT" dirty="0"/>
            </a:br>
            <a:r>
              <a:rPr lang="it-IT" dirty="0" err="1"/>
              <a:t>Activities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4" y="3048140"/>
            <a:ext cx="6777317" cy="3508977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b="1" dirty="0" smtClean="0"/>
              <a:t>Campaigning</a:t>
            </a:r>
            <a:r>
              <a:rPr lang="en-US" dirty="0" smtClean="0"/>
              <a:t> </a:t>
            </a:r>
            <a:r>
              <a:rPr lang="en-US" dirty="0"/>
              <a:t>on several crucial topics (No-GMO,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Ecolabel</a:t>
            </a:r>
            <a:r>
              <a:rPr lang="en-US" dirty="0"/>
              <a:t>..)</a:t>
            </a:r>
          </a:p>
          <a:p>
            <a:pPr algn="just"/>
            <a:r>
              <a:rPr lang="en-US" dirty="0"/>
              <a:t>Establishment of a </a:t>
            </a:r>
            <a:r>
              <a:rPr lang="en-US" b="1" dirty="0"/>
              <a:t>research &amp; innovation platform</a:t>
            </a:r>
          </a:p>
          <a:p>
            <a:pPr algn="just"/>
            <a:r>
              <a:rPr lang="en-US" dirty="0"/>
              <a:t>Keeping </a:t>
            </a:r>
            <a:r>
              <a:rPr lang="en-US" b="1" dirty="0"/>
              <a:t>private standards </a:t>
            </a:r>
            <a:r>
              <a:rPr lang="en-US" dirty="0"/>
              <a:t>alive</a:t>
            </a:r>
          </a:p>
          <a:p>
            <a:pPr algn="just"/>
            <a:r>
              <a:rPr lang="en-US" dirty="0"/>
              <a:t>Presenting almost </a:t>
            </a:r>
            <a:r>
              <a:rPr lang="en-US" b="1" dirty="0"/>
              <a:t>200 common positions </a:t>
            </a:r>
            <a:r>
              <a:rPr lang="en-US" dirty="0"/>
              <a:t>to decision-makers</a:t>
            </a:r>
          </a:p>
          <a:p>
            <a:pPr algn="just"/>
            <a:r>
              <a:rPr lang="en-US" dirty="0"/>
              <a:t>Organization of </a:t>
            </a:r>
            <a:r>
              <a:rPr lang="en-US" b="1" dirty="0"/>
              <a:t>organic congresses and conferences</a:t>
            </a:r>
          </a:p>
          <a:p>
            <a:pPr algn="just"/>
            <a:r>
              <a:rPr lang="en-US" dirty="0"/>
              <a:t>Being a </a:t>
            </a:r>
            <a:r>
              <a:rPr lang="en-US" b="1" dirty="0"/>
              <a:t>voice for organic processors and farmers</a:t>
            </a:r>
          </a:p>
          <a:p>
            <a:pPr algn="just"/>
            <a:r>
              <a:rPr lang="en-US" b="1" dirty="0"/>
              <a:t>Leading organic </a:t>
            </a:r>
            <a:r>
              <a:rPr lang="en-US" b="1" dirty="0" smtClean="0"/>
              <a:t>processing</a:t>
            </a:r>
            <a:endParaRPr lang="it-IT" b="1" dirty="0"/>
          </a:p>
          <a:p>
            <a:pPr marL="68580" indent="0" algn="just">
              <a:buNone/>
            </a:pPr>
            <a:endParaRPr lang="it-IT" b="1" dirty="0"/>
          </a:p>
        </p:txBody>
      </p:sp>
      <p:pic>
        <p:nvPicPr>
          <p:cNvPr id="4" name="Immagine 3" descr="Ifoam EU Group 400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09" y="501908"/>
            <a:ext cx="2076613" cy="116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460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2" y="1960763"/>
            <a:ext cx="7024744" cy="604991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IFOAM </a:t>
            </a:r>
            <a:r>
              <a:rPr lang="it-IT" dirty="0" err="1" smtClean="0"/>
              <a:t>AgriBioMediterraneo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2832515"/>
            <a:ext cx="6777317" cy="3329881"/>
          </a:xfrm>
        </p:spPr>
        <p:txBody>
          <a:bodyPr>
            <a:normAutofit fontScale="92500" lnSpcReduction="10000"/>
          </a:bodyPr>
          <a:lstStyle/>
          <a:p>
            <a:pPr marL="68580" indent="0" algn="just">
              <a:spcAft>
                <a:spcPts val="1200"/>
              </a:spcAft>
              <a:buNone/>
            </a:pPr>
            <a:r>
              <a:rPr lang="en-US" dirty="0"/>
              <a:t>IFOAM </a:t>
            </a:r>
            <a:r>
              <a:rPr lang="en-US" dirty="0" err="1"/>
              <a:t>AgriBioMediterraneo</a:t>
            </a:r>
            <a:r>
              <a:rPr lang="en-US" dirty="0"/>
              <a:t> is an </a:t>
            </a:r>
            <a:r>
              <a:rPr lang="en-US" b="1" dirty="0"/>
              <a:t>official Regional Group of </a:t>
            </a:r>
            <a:r>
              <a:rPr lang="en-US" b="1" dirty="0" smtClean="0"/>
              <a:t>IFOAM </a:t>
            </a:r>
            <a:r>
              <a:rPr lang="it-IT" b="1" dirty="0" smtClean="0"/>
              <a:t>–</a:t>
            </a:r>
            <a:r>
              <a:rPr lang="en-US" b="1" dirty="0" smtClean="0"/>
              <a:t> Organics International. </a:t>
            </a:r>
          </a:p>
          <a:p>
            <a:pPr marL="68580" indent="0" algn="just">
              <a:spcAft>
                <a:spcPts val="1200"/>
              </a:spcAft>
              <a:buNone/>
            </a:pPr>
            <a:r>
              <a:rPr lang="en-US" dirty="0" smtClean="0"/>
              <a:t>The </a:t>
            </a:r>
            <a:r>
              <a:rPr lang="en-US" dirty="0"/>
              <a:t>history of IFOAM-ABM goes back to </a:t>
            </a:r>
            <a:r>
              <a:rPr lang="en-US" b="1" dirty="0"/>
              <a:t>1990</a:t>
            </a:r>
            <a:r>
              <a:rPr lang="en-US" dirty="0"/>
              <a:t> starting with the first meeting held in </a:t>
            </a:r>
            <a:r>
              <a:rPr lang="en-US" b="1" dirty="0"/>
              <a:t>Vignola (Mo)</a:t>
            </a:r>
            <a:r>
              <a:rPr lang="en-US" dirty="0"/>
              <a:t>, Italy. </a:t>
            </a:r>
            <a:endParaRPr lang="en-US" dirty="0" smtClean="0"/>
          </a:p>
          <a:p>
            <a:pPr marL="68580" indent="0" algn="just">
              <a:buNone/>
            </a:pPr>
            <a:r>
              <a:rPr lang="en-US" dirty="0" smtClean="0"/>
              <a:t>IFOAM</a:t>
            </a:r>
            <a:r>
              <a:rPr lang="en-US" dirty="0"/>
              <a:t>-ABM gathered members from three continents (Africa, Asia, Europe) and 16 Mediterranean countries.</a:t>
            </a:r>
            <a:endParaRPr lang="it-IT" dirty="0"/>
          </a:p>
        </p:txBody>
      </p:sp>
      <p:pic>
        <p:nvPicPr>
          <p:cNvPr id="5" name="Immagine 4" descr="agribiomed_combined_logo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11" y="504949"/>
            <a:ext cx="1338777" cy="141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4116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2152588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IFOAM </a:t>
            </a:r>
            <a:r>
              <a:rPr lang="it-IT" dirty="0" err="1" smtClean="0"/>
              <a:t>AgriBioMediterraneo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Structure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3529373"/>
            <a:ext cx="6777317" cy="3180931"/>
          </a:xfrm>
        </p:spPr>
        <p:txBody>
          <a:bodyPr/>
          <a:lstStyle/>
          <a:p>
            <a:pPr algn="just"/>
            <a:r>
              <a:rPr lang="en-US" b="1" dirty="0"/>
              <a:t>Executive board </a:t>
            </a:r>
            <a:r>
              <a:rPr lang="en-US" dirty="0"/>
              <a:t>(President, 2 Vice-Presidents)</a:t>
            </a:r>
          </a:p>
          <a:p>
            <a:pPr algn="just"/>
            <a:r>
              <a:rPr lang="en-US" b="1" dirty="0"/>
              <a:t>Working group coordinators </a:t>
            </a:r>
            <a:r>
              <a:rPr lang="en-US" dirty="0"/>
              <a:t>(Training, Marketing, Research &amp; Development, Standards &amp; certification)</a:t>
            </a:r>
          </a:p>
          <a:p>
            <a:pPr algn="just"/>
            <a:r>
              <a:rPr lang="en-US" b="1" dirty="0"/>
              <a:t>Secretariat</a:t>
            </a:r>
            <a:endParaRPr lang="it-IT" b="1" dirty="0"/>
          </a:p>
        </p:txBody>
      </p:sp>
      <p:pic>
        <p:nvPicPr>
          <p:cNvPr id="5" name="Immagine 4" descr="agribiomed_combined_logo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11" y="504949"/>
            <a:ext cx="1338777" cy="141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5517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2" y="2170664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IFOAM </a:t>
            </a:r>
            <a:r>
              <a:rPr lang="it-IT" dirty="0" err="1" smtClean="0"/>
              <a:t>AgriBioMediterraneo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Activities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3444089"/>
            <a:ext cx="6777317" cy="3073113"/>
          </a:xfrm>
        </p:spPr>
        <p:txBody>
          <a:bodyPr>
            <a:normAutofit/>
          </a:bodyPr>
          <a:lstStyle/>
          <a:p>
            <a:pPr algn="just"/>
            <a:r>
              <a:rPr lang="en-US" b="1" dirty="0" smtClean="0"/>
              <a:t>Coordination of the </a:t>
            </a:r>
            <a:r>
              <a:rPr lang="en-US" b="1" dirty="0"/>
              <a:t>activities</a:t>
            </a:r>
            <a:r>
              <a:rPr lang="en-US" dirty="0"/>
              <a:t> of IFOAM-member organizations in the Mediterranean Region. </a:t>
            </a:r>
            <a:endParaRPr lang="en-US" dirty="0" smtClean="0"/>
          </a:p>
          <a:p>
            <a:pPr algn="just"/>
            <a:r>
              <a:rPr lang="en-US" b="1" dirty="0" smtClean="0"/>
              <a:t>Promotion</a:t>
            </a:r>
            <a:r>
              <a:rPr lang="en-US" dirty="0" smtClean="0"/>
              <a:t>, </a:t>
            </a:r>
            <a:r>
              <a:rPr lang="en-US" b="1" dirty="0" smtClean="0"/>
              <a:t>development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b="1" dirty="0" smtClean="0"/>
              <a:t>dissemination</a:t>
            </a:r>
            <a:r>
              <a:rPr lang="en-US" dirty="0" smtClean="0"/>
              <a:t> of </a:t>
            </a:r>
            <a:r>
              <a:rPr lang="en-US" dirty="0"/>
              <a:t>information, knowledge and expertise related to </a:t>
            </a:r>
            <a:r>
              <a:rPr lang="en-US" b="1" dirty="0"/>
              <a:t>Mediterranean organic agriculture and food </a:t>
            </a:r>
            <a:r>
              <a:rPr lang="en-US" b="1" dirty="0" smtClean="0"/>
              <a:t>production</a:t>
            </a:r>
            <a:endParaRPr lang="en-US" b="1" dirty="0"/>
          </a:p>
          <a:p>
            <a:pPr algn="just"/>
            <a:endParaRPr lang="it-IT" dirty="0"/>
          </a:p>
        </p:txBody>
      </p:sp>
      <p:pic>
        <p:nvPicPr>
          <p:cNvPr id="5" name="Immagine 4" descr="agribiomed_combined_logo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11" y="504949"/>
            <a:ext cx="1338777" cy="141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9323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2170664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IFOAM </a:t>
            </a:r>
            <a:r>
              <a:rPr lang="it-IT" dirty="0" err="1"/>
              <a:t>AgriBioMediterraneo</a:t>
            </a:r>
            <a:r>
              <a:rPr lang="it-IT" dirty="0"/>
              <a:t/>
            </a:r>
            <a:br>
              <a:rPr lang="it-IT" dirty="0"/>
            </a:br>
            <a:r>
              <a:rPr lang="it-IT" dirty="0" err="1"/>
              <a:t>Activities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3448755"/>
            <a:ext cx="6777317" cy="3017091"/>
          </a:xfrm>
        </p:spPr>
        <p:txBody>
          <a:bodyPr/>
          <a:lstStyle/>
          <a:p>
            <a:r>
              <a:rPr lang="en-US" dirty="0" smtClean="0"/>
              <a:t>Improvement of </a:t>
            </a:r>
            <a:r>
              <a:rPr lang="en-US" b="1" dirty="0" smtClean="0"/>
              <a:t>local development </a:t>
            </a:r>
          </a:p>
          <a:p>
            <a:r>
              <a:rPr lang="en-US" dirty="0" smtClean="0"/>
              <a:t>Enforcement of </a:t>
            </a:r>
            <a:r>
              <a:rPr lang="en-US" b="1" dirty="0" smtClean="0"/>
              <a:t>harmonization </a:t>
            </a:r>
            <a:r>
              <a:rPr lang="en-US" b="1" dirty="0"/>
              <a:t>actions and goals </a:t>
            </a:r>
            <a:r>
              <a:rPr lang="en-US" dirty="0"/>
              <a:t>between different countries and institutions </a:t>
            </a:r>
          </a:p>
          <a:p>
            <a:r>
              <a:rPr lang="en-US" b="1" dirty="0"/>
              <a:t>P</a:t>
            </a:r>
            <a:r>
              <a:rPr lang="en-US" b="1" dirty="0" smtClean="0"/>
              <a:t>romotion of cooperation </a:t>
            </a:r>
            <a:r>
              <a:rPr lang="en-US" dirty="0"/>
              <a:t>among various interest groups involved in the organic value chain.</a:t>
            </a:r>
          </a:p>
          <a:p>
            <a:endParaRPr lang="it-IT" dirty="0"/>
          </a:p>
        </p:txBody>
      </p:sp>
      <p:pic>
        <p:nvPicPr>
          <p:cNvPr id="5" name="Immagine 4" descr="agribiomed_combined_logo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11" y="504949"/>
            <a:ext cx="1338777" cy="141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4401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437136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The </a:t>
            </a:r>
            <a:r>
              <a:rPr lang="it-IT" dirty="0" err="1" smtClean="0"/>
              <a:t>Organic</a:t>
            </a:r>
            <a:r>
              <a:rPr lang="it-IT" dirty="0" smtClean="0"/>
              <a:t> Action Network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733365" y="4687156"/>
            <a:ext cx="3309803" cy="994553"/>
          </a:xfrm>
        </p:spPr>
        <p:txBody>
          <a:bodyPr/>
          <a:lstStyle/>
          <a:p>
            <a:pPr algn="just"/>
            <a:r>
              <a:rPr lang="it-IT" dirty="0" smtClean="0"/>
              <a:t>Brief story of the </a:t>
            </a:r>
            <a:r>
              <a:rPr lang="it-IT" dirty="0" err="1" smtClean="0"/>
              <a:t>Organic</a:t>
            </a:r>
            <a:r>
              <a:rPr lang="it-IT" dirty="0" smtClean="0"/>
              <a:t> Action Network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00502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2" y="1867394"/>
            <a:ext cx="7024744" cy="162912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EXPO Milan 2015 and the International </a:t>
            </a:r>
            <a:r>
              <a:rPr lang="it-IT" dirty="0" err="1" smtClean="0"/>
              <a:t>Organic</a:t>
            </a:r>
            <a:r>
              <a:rPr lang="it-IT" dirty="0" smtClean="0"/>
              <a:t> Action Network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3724197"/>
            <a:ext cx="6777317" cy="2531568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it-IT" dirty="0" smtClean="0"/>
              <a:t>The International </a:t>
            </a:r>
            <a:r>
              <a:rPr lang="it-IT" b="1" dirty="0" err="1" smtClean="0"/>
              <a:t>Organic</a:t>
            </a:r>
            <a:r>
              <a:rPr lang="it-IT" b="1" dirty="0" smtClean="0"/>
              <a:t> Action Network “</a:t>
            </a:r>
            <a:r>
              <a:rPr lang="it-IT" b="1" dirty="0" err="1" smtClean="0"/>
              <a:t>Organic</a:t>
            </a:r>
            <a:r>
              <a:rPr lang="it-IT" b="1" dirty="0" smtClean="0"/>
              <a:t> can </a:t>
            </a:r>
            <a:r>
              <a:rPr lang="it-IT" b="1" dirty="0" err="1" smtClean="0"/>
              <a:t>feed</a:t>
            </a:r>
            <a:r>
              <a:rPr lang="it-IT" b="1" dirty="0" smtClean="0"/>
              <a:t> the </a:t>
            </a:r>
            <a:r>
              <a:rPr lang="it-IT" b="1" dirty="0" err="1" smtClean="0"/>
              <a:t>planet</a:t>
            </a:r>
            <a:r>
              <a:rPr lang="it-IT" b="1" dirty="0" smtClean="0"/>
              <a:t>” </a:t>
            </a:r>
            <a:r>
              <a:rPr lang="it-IT" dirty="0" err="1" smtClean="0"/>
              <a:t>is</a:t>
            </a:r>
            <a:r>
              <a:rPr lang="it-IT" dirty="0" smtClean="0"/>
              <a:t> a </a:t>
            </a:r>
            <a:r>
              <a:rPr lang="it-IT" dirty="0" err="1" smtClean="0"/>
              <a:t>lose</a:t>
            </a:r>
            <a:r>
              <a:rPr lang="it-IT" dirty="0" smtClean="0"/>
              <a:t> network of </a:t>
            </a:r>
            <a:r>
              <a:rPr lang="it-IT" dirty="0" err="1" smtClean="0"/>
              <a:t>organizations</a:t>
            </a:r>
            <a:r>
              <a:rPr lang="it-IT" dirty="0" smtClean="0"/>
              <a:t> </a:t>
            </a:r>
            <a:r>
              <a:rPr lang="it-IT" dirty="0" err="1" smtClean="0"/>
              <a:t>active</a:t>
            </a:r>
            <a:r>
              <a:rPr lang="it-IT" dirty="0" smtClean="0"/>
              <a:t> in </a:t>
            </a:r>
            <a:r>
              <a:rPr lang="it-IT" dirty="0" err="1" smtClean="0"/>
              <a:t>organic</a:t>
            </a:r>
            <a:r>
              <a:rPr lang="it-IT" dirty="0" smtClean="0"/>
              <a:t> and </a:t>
            </a:r>
            <a:r>
              <a:rPr lang="it-IT" dirty="0" err="1" smtClean="0"/>
              <a:t>likeminded</a:t>
            </a:r>
            <a:r>
              <a:rPr lang="it-IT" dirty="0" smtClean="0"/>
              <a:t> </a:t>
            </a:r>
            <a:r>
              <a:rPr lang="it-IT" dirty="0" err="1" smtClean="0"/>
              <a:t>movements</a:t>
            </a:r>
            <a:r>
              <a:rPr lang="it-IT" dirty="0" smtClean="0"/>
              <a:t>,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was</a:t>
            </a:r>
            <a:r>
              <a:rPr lang="it-IT" dirty="0" smtClean="0"/>
              <a:t> </a:t>
            </a:r>
            <a:r>
              <a:rPr lang="it-IT" dirty="0" err="1" smtClean="0"/>
              <a:t>created</a:t>
            </a:r>
            <a:r>
              <a:rPr lang="it-IT" dirty="0" smtClean="0"/>
              <a:t> to </a:t>
            </a:r>
            <a:r>
              <a:rPr lang="it-IT" dirty="0" err="1" smtClean="0"/>
              <a:t>represent</a:t>
            </a:r>
            <a:r>
              <a:rPr lang="it-IT" dirty="0" smtClean="0"/>
              <a:t> a </a:t>
            </a:r>
            <a:r>
              <a:rPr lang="it-IT" dirty="0" err="1" smtClean="0"/>
              <a:t>different</a:t>
            </a:r>
            <a:r>
              <a:rPr lang="it-IT" dirty="0" smtClean="0"/>
              <a:t> </a:t>
            </a:r>
            <a:r>
              <a:rPr lang="it-IT" dirty="0" err="1" smtClean="0"/>
              <a:t>approach</a:t>
            </a:r>
            <a:r>
              <a:rPr lang="it-IT" dirty="0" smtClean="0"/>
              <a:t> to “</a:t>
            </a:r>
            <a:r>
              <a:rPr lang="it-IT" dirty="0" err="1" smtClean="0"/>
              <a:t>Feeding</a:t>
            </a:r>
            <a:r>
              <a:rPr lang="it-IT" dirty="0" smtClean="0"/>
              <a:t> the Planet” </a:t>
            </a:r>
            <a:r>
              <a:rPr lang="it-IT" dirty="0" err="1" smtClean="0"/>
              <a:t>during</a:t>
            </a:r>
            <a:r>
              <a:rPr lang="it-IT" dirty="0" smtClean="0"/>
              <a:t> EXPO Milan 2015.</a:t>
            </a:r>
          </a:p>
          <a:p>
            <a:pPr marL="68580" indent="0">
              <a:buNone/>
            </a:pPr>
            <a:endParaRPr lang="it-IT" dirty="0"/>
          </a:p>
        </p:txBody>
      </p:sp>
      <p:pic>
        <p:nvPicPr>
          <p:cNvPr id="5" name="Immagine 4" descr="Visual Forum OrganicDEF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430" y="477043"/>
            <a:ext cx="3600000" cy="1349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0612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1789797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The International </a:t>
            </a:r>
            <a:r>
              <a:rPr lang="it-IT" dirty="0" err="1" smtClean="0"/>
              <a:t>Organic</a:t>
            </a:r>
            <a:r>
              <a:rPr lang="it-IT" dirty="0" smtClean="0"/>
              <a:t> Action Network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0" y="3155895"/>
            <a:ext cx="6777317" cy="3025175"/>
          </a:xfrm>
        </p:spPr>
        <p:txBody>
          <a:bodyPr>
            <a:normAutofit/>
          </a:bodyPr>
          <a:lstStyle/>
          <a:p>
            <a:pPr algn="just"/>
            <a:r>
              <a:rPr lang="it-IT" b="1" dirty="0" err="1" smtClean="0"/>
              <a:t>Steering</a:t>
            </a:r>
            <a:r>
              <a:rPr lang="it-IT" b="1" dirty="0" smtClean="0"/>
              <a:t> </a:t>
            </a:r>
            <a:r>
              <a:rPr lang="it-IT" b="1" dirty="0" err="1" smtClean="0"/>
              <a:t>Committee</a:t>
            </a:r>
            <a:r>
              <a:rPr lang="it-IT" b="1" dirty="0" smtClean="0"/>
              <a:t> </a:t>
            </a:r>
            <a:r>
              <a:rPr lang="it-IT" dirty="0" smtClean="0"/>
              <a:t>to coordinate </a:t>
            </a:r>
            <a:r>
              <a:rPr lang="it-IT" dirty="0" err="1" smtClean="0"/>
              <a:t>actions</a:t>
            </a:r>
            <a:endParaRPr lang="it-IT" dirty="0" smtClean="0"/>
          </a:p>
          <a:p>
            <a:pPr algn="just"/>
            <a:r>
              <a:rPr lang="it-IT" b="1" dirty="0" err="1" smtClean="0"/>
              <a:t>Scientific</a:t>
            </a:r>
            <a:r>
              <a:rPr lang="it-IT" b="1" dirty="0" smtClean="0"/>
              <a:t> panel </a:t>
            </a:r>
            <a:r>
              <a:rPr lang="it-IT" dirty="0" smtClean="0"/>
              <a:t>to </a:t>
            </a:r>
            <a:r>
              <a:rPr lang="it-IT" dirty="0" err="1" smtClean="0"/>
              <a:t>communicate</a:t>
            </a:r>
            <a:r>
              <a:rPr lang="it-IT" dirty="0" smtClean="0"/>
              <a:t> a position on the </a:t>
            </a:r>
            <a:r>
              <a:rPr lang="it-IT" dirty="0" err="1" smtClean="0"/>
              <a:t>EXPO’s</a:t>
            </a:r>
            <a:r>
              <a:rPr lang="it-IT" dirty="0" smtClean="0"/>
              <a:t> </a:t>
            </a:r>
            <a:r>
              <a:rPr lang="it-IT" dirty="0" err="1" smtClean="0"/>
              <a:t>topic</a:t>
            </a:r>
            <a:r>
              <a:rPr lang="it-IT" dirty="0" smtClean="0"/>
              <a:t> “</a:t>
            </a:r>
            <a:r>
              <a:rPr lang="it-IT" dirty="0" err="1" smtClean="0"/>
              <a:t>Feeding</a:t>
            </a:r>
            <a:r>
              <a:rPr lang="it-IT" dirty="0" smtClean="0"/>
              <a:t> the Planet, Energy for Life”</a:t>
            </a:r>
            <a:endParaRPr lang="it-IT" dirty="0"/>
          </a:p>
          <a:p>
            <a:pPr algn="just"/>
            <a:r>
              <a:rPr lang="it-IT" b="1" dirty="0" err="1" smtClean="0"/>
              <a:t>Broad</a:t>
            </a:r>
            <a:r>
              <a:rPr lang="it-IT" b="1" dirty="0" smtClean="0"/>
              <a:t> </a:t>
            </a:r>
            <a:r>
              <a:rPr lang="it-IT" b="1" dirty="0" err="1" smtClean="0"/>
              <a:t>support</a:t>
            </a:r>
            <a:r>
              <a:rPr lang="it-IT" b="1" dirty="0" smtClean="0"/>
              <a:t> </a:t>
            </a:r>
            <a:r>
              <a:rPr lang="it-IT" dirty="0" smtClean="0"/>
              <a:t>from </a:t>
            </a:r>
            <a:r>
              <a:rPr lang="it-IT" dirty="0" err="1" smtClean="0"/>
              <a:t>organic</a:t>
            </a:r>
            <a:r>
              <a:rPr lang="it-IT" dirty="0" smtClean="0"/>
              <a:t> and </a:t>
            </a:r>
            <a:r>
              <a:rPr lang="it-IT" dirty="0" err="1" smtClean="0"/>
              <a:t>like-minded</a:t>
            </a:r>
            <a:r>
              <a:rPr lang="it-IT" dirty="0" smtClean="0"/>
              <a:t> </a:t>
            </a:r>
            <a:r>
              <a:rPr lang="it-IT" b="1" dirty="0" err="1" smtClean="0"/>
              <a:t>organizations</a:t>
            </a:r>
            <a:endParaRPr lang="it-IT" b="1" dirty="0" smtClean="0"/>
          </a:p>
          <a:p>
            <a:pPr algn="just"/>
            <a:r>
              <a:rPr lang="it-IT" dirty="0" err="1" smtClean="0"/>
              <a:t>Broad</a:t>
            </a:r>
            <a:r>
              <a:rPr lang="it-IT" dirty="0" smtClean="0"/>
              <a:t> </a:t>
            </a:r>
            <a:r>
              <a:rPr lang="it-IT" dirty="0" err="1" smtClean="0"/>
              <a:t>support</a:t>
            </a:r>
            <a:r>
              <a:rPr lang="it-IT" dirty="0" smtClean="0"/>
              <a:t> from the </a:t>
            </a:r>
            <a:r>
              <a:rPr lang="it-IT" b="1" dirty="0" err="1" smtClean="0"/>
              <a:t>civil</a:t>
            </a:r>
            <a:r>
              <a:rPr lang="it-IT" b="1" dirty="0" smtClean="0"/>
              <a:t> society</a:t>
            </a:r>
            <a:endParaRPr lang="it-IT" b="1" dirty="0"/>
          </a:p>
        </p:txBody>
      </p:sp>
      <p:pic>
        <p:nvPicPr>
          <p:cNvPr id="4" name="Immagine 3" descr="Visual Forum OrganicDEF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430" y="477043"/>
            <a:ext cx="3600000" cy="1349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022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1754991"/>
            <a:ext cx="7024744" cy="646664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IFOAM - </a:t>
            </a:r>
            <a:r>
              <a:rPr lang="it-IT" dirty="0" err="1" smtClean="0"/>
              <a:t>Organics</a:t>
            </a:r>
            <a:r>
              <a:rPr lang="it-IT" dirty="0" smtClean="0"/>
              <a:t> International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2678458"/>
            <a:ext cx="6777317" cy="3508977"/>
          </a:xfrm>
        </p:spPr>
        <p:txBody>
          <a:bodyPr>
            <a:normAutofit fontScale="92500"/>
          </a:bodyPr>
          <a:lstStyle/>
          <a:p>
            <a:pPr algn="just"/>
            <a:r>
              <a:rPr lang="it-IT" dirty="0" smtClean="0"/>
              <a:t>IFOAM - OI </a:t>
            </a:r>
            <a:r>
              <a:rPr lang="it-IT" dirty="0" err="1" smtClean="0"/>
              <a:t>was</a:t>
            </a:r>
            <a:r>
              <a:rPr lang="it-IT" dirty="0" smtClean="0"/>
              <a:t> </a:t>
            </a:r>
            <a:r>
              <a:rPr lang="it-IT" dirty="0" err="1" smtClean="0"/>
              <a:t>established</a:t>
            </a:r>
            <a:r>
              <a:rPr lang="it-IT" dirty="0" smtClean="0"/>
              <a:t> in </a:t>
            </a:r>
            <a:r>
              <a:rPr lang="it-IT" b="1" dirty="0" smtClean="0"/>
              <a:t>1972</a:t>
            </a:r>
            <a:r>
              <a:rPr lang="it-IT" dirty="0" smtClean="0"/>
              <a:t> in Versailles (France) </a:t>
            </a:r>
            <a:r>
              <a:rPr lang="en-US" dirty="0"/>
              <a:t>to </a:t>
            </a:r>
            <a:r>
              <a:rPr lang="en-US" b="1" dirty="0"/>
              <a:t>coordinate</a:t>
            </a:r>
            <a:r>
              <a:rPr lang="en-US" dirty="0"/>
              <a:t> </a:t>
            </a:r>
            <a:r>
              <a:rPr lang="en-US" dirty="0" smtClean="0"/>
              <a:t>the actions of the Organic Movements </a:t>
            </a:r>
            <a:r>
              <a:rPr lang="en-US" dirty="0"/>
              <a:t>and to </a:t>
            </a:r>
            <a:r>
              <a:rPr lang="en-US" b="1" dirty="0"/>
              <a:t>enable scientific and experimental data on organic </a:t>
            </a:r>
            <a:r>
              <a:rPr lang="en-US" dirty="0"/>
              <a:t>to cross borders</a:t>
            </a:r>
            <a:r>
              <a:rPr lang="en-US" dirty="0" smtClean="0"/>
              <a:t>.</a:t>
            </a:r>
          </a:p>
          <a:p>
            <a:pPr algn="just"/>
            <a:r>
              <a:rPr lang="it-IT" dirty="0" smtClean="0"/>
              <a:t>IFOAM – OI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currently</a:t>
            </a:r>
            <a:r>
              <a:rPr lang="it-IT" dirty="0" smtClean="0"/>
              <a:t> the </a:t>
            </a:r>
            <a:r>
              <a:rPr lang="it-IT" dirty="0" err="1" smtClean="0"/>
              <a:t>only</a:t>
            </a:r>
            <a:r>
              <a:rPr lang="it-IT" dirty="0" smtClean="0"/>
              <a:t> </a:t>
            </a:r>
            <a:r>
              <a:rPr lang="it-IT" dirty="0" err="1" smtClean="0"/>
              <a:t>international</a:t>
            </a:r>
            <a:r>
              <a:rPr lang="it-IT" dirty="0" smtClean="0"/>
              <a:t> </a:t>
            </a:r>
            <a:r>
              <a:rPr lang="it-IT" dirty="0" err="1" smtClean="0"/>
              <a:t>umbrella</a:t>
            </a:r>
            <a:r>
              <a:rPr lang="it-IT" dirty="0" smtClean="0"/>
              <a:t> </a:t>
            </a:r>
            <a:r>
              <a:rPr lang="it-IT" dirty="0" err="1" smtClean="0"/>
              <a:t>organization</a:t>
            </a:r>
            <a:r>
              <a:rPr lang="it-IT" dirty="0" smtClean="0"/>
              <a:t> for </a:t>
            </a:r>
            <a:r>
              <a:rPr lang="it-IT" dirty="0" err="1" smtClean="0"/>
              <a:t>Organics</a:t>
            </a:r>
            <a:r>
              <a:rPr lang="it-IT" dirty="0" smtClean="0"/>
              <a:t>.</a:t>
            </a:r>
          </a:p>
          <a:p>
            <a:pPr algn="just"/>
            <a:r>
              <a:rPr lang="it-IT" dirty="0" err="1" smtClean="0"/>
              <a:t>Its</a:t>
            </a:r>
            <a:r>
              <a:rPr lang="it-IT" dirty="0" smtClean="0"/>
              <a:t> </a:t>
            </a:r>
            <a:r>
              <a:rPr lang="it-IT" dirty="0" err="1" smtClean="0"/>
              <a:t>role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to </a:t>
            </a:r>
            <a:r>
              <a:rPr lang="it-IT" b="1" dirty="0" err="1" smtClean="0"/>
              <a:t>lead</a:t>
            </a:r>
            <a:r>
              <a:rPr lang="it-IT" dirty="0" smtClean="0"/>
              <a:t>, </a:t>
            </a:r>
            <a:r>
              <a:rPr lang="it-IT" b="1" dirty="0" smtClean="0"/>
              <a:t>unite</a:t>
            </a:r>
            <a:r>
              <a:rPr lang="it-IT" dirty="0" smtClean="0"/>
              <a:t> and </a:t>
            </a:r>
            <a:r>
              <a:rPr lang="it-IT" b="1" dirty="0" smtClean="0"/>
              <a:t>assist</a:t>
            </a:r>
            <a:r>
              <a:rPr lang="it-IT" dirty="0" smtClean="0"/>
              <a:t> the </a:t>
            </a:r>
            <a:r>
              <a:rPr lang="it-IT" dirty="0" err="1" smtClean="0"/>
              <a:t>Organic</a:t>
            </a:r>
            <a:r>
              <a:rPr lang="it-IT" dirty="0" smtClean="0"/>
              <a:t> </a:t>
            </a:r>
            <a:r>
              <a:rPr lang="it-IT" dirty="0" err="1" smtClean="0"/>
              <a:t>Movements</a:t>
            </a:r>
            <a:r>
              <a:rPr lang="it-IT" dirty="0" smtClean="0"/>
              <a:t> </a:t>
            </a:r>
            <a:r>
              <a:rPr lang="it-IT" dirty="0" err="1" smtClean="0"/>
              <a:t>worldwide</a:t>
            </a:r>
            <a:r>
              <a:rPr lang="it-IT" dirty="0" smtClean="0"/>
              <a:t>.</a:t>
            </a:r>
            <a:endParaRPr lang="it-IT" dirty="0"/>
          </a:p>
        </p:txBody>
      </p:sp>
      <p:pic>
        <p:nvPicPr>
          <p:cNvPr id="5" name="Immagine 4" descr="logo_ifoa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22" y="279655"/>
            <a:ext cx="1655150" cy="165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3274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2" y="2136912"/>
            <a:ext cx="7024744" cy="1307175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The International </a:t>
            </a:r>
            <a:r>
              <a:rPr lang="it-IT" dirty="0" err="1" smtClean="0"/>
              <a:t>organic</a:t>
            </a:r>
            <a:r>
              <a:rPr lang="it-IT" dirty="0" smtClean="0"/>
              <a:t> Action Network </a:t>
            </a:r>
            <a:br>
              <a:rPr lang="it-IT" dirty="0" smtClean="0"/>
            </a:br>
            <a:r>
              <a:rPr lang="it-IT" dirty="0" err="1" smtClean="0"/>
              <a:t>Activities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0419" y="3593479"/>
            <a:ext cx="6777317" cy="260626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 err="1" smtClean="0"/>
              <a:t>During</a:t>
            </a:r>
            <a:r>
              <a:rPr lang="it-IT" dirty="0" smtClean="0"/>
              <a:t> the 6 </a:t>
            </a:r>
            <a:r>
              <a:rPr lang="it-IT" dirty="0" err="1" smtClean="0"/>
              <a:t>months</a:t>
            </a:r>
            <a:r>
              <a:rPr lang="it-IT" dirty="0"/>
              <a:t> </a:t>
            </a:r>
            <a:r>
              <a:rPr lang="it-IT" dirty="0" smtClean="0"/>
              <a:t>of EXPO, the Action Network “</a:t>
            </a:r>
            <a:r>
              <a:rPr lang="it-IT" dirty="0" err="1" smtClean="0"/>
              <a:t>Organic</a:t>
            </a:r>
            <a:r>
              <a:rPr lang="it-IT" dirty="0" smtClean="0"/>
              <a:t> Can </a:t>
            </a:r>
            <a:r>
              <a:rPr lang="it-IT" dirty="0" err="1" smtClean="0"/>
              <a:t>Feed</a:t>
            </a:r>
            <a:r>
              <a:rPr lang="it-IT" dirty="0" smtClean="0"/>
              <a:t> The Planet”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organized</a:t>
            </a:r>
            <a:r>
              <a:rPr lang="it-IT" dirty="0" smtClean="0"/>
              <a:t> </a:t>
            </a:r>
            <a:r>
              <a:rPr lang="it-IT" dirty="0" err="1" smtClean="0"/>
              <a:t>many</a:t>
            </a:r>
            <a:r>
              <a:rPr lang="it-IT" dirty="0" smtClean="0"/>
              <a:t> </a:t>
            </a:r>
            <a:r>
              <a:rPr lang="it-IT" b="1" dirty="0" err="1" smtClean="0"/>
              <a:t>events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the </a:t>
            </a:r>
            <a:r>
              <a:rPr lang="it-IT" dirty="0" err="1" smtClean="0"/>
              <a:t>Biodiversity</a:t>
            </a:r>
            <a:r>
              <a:rPr lang="it-IT" dirty="0" smtClean="0"/>
              <a:t> park on a </a:t>
            </a:r>
            <a:r>
              <a:rPr lang="it-IT" dirty="0" err="1" smtClean="0"/>
              <a:t>variety</a:t>
            </a:r>
            <a:r>
              <a:rPr lang="it-IT" dirty="0" smtClean="0"/>
              <a:t> of </a:t>
            </a:r>
            <a:r>
              <a:rPr lang="it-IT" dirty="0" err="1" smtClean="0"/>
              <a:t>topics</a:t>
            </a:r>
            <a:r>
              <a:rPr lang="it-IT" dirty="0" smtClean="0"/>
              <a:t> </a:t>
            </a:r>
            <a:r>
              <a:rPr lang="it-IT" dirty="0" err="1" smtClean="0"/>
              <a:t>such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OA &amp; </a:t>
            </a:r>
            <a:r>
              <a:rPr lang="it-IT" dirty="0" err="1" smtClean="0"/>
              <a:t>Climate</a:t>
            </a:r>
            <a:r>
              <a:rPr lang="it-IT" dirty="0" smtClean="0"/>
              <a:t> </a:t>
            </a:r>
            <a:r>
              <a:rPr lang="it-IT" dirty="0" err="1" smtClean="0"/>
              <a:t>Change</a:t>
            </a:r>
            <a:r>
              <a:rPr lang="it-IT" dirty="0" smtClean="0"/>
              <a:t>, OA &amp; </a:t>
            </a:r>
            <a:r>
              <a:rPr lang="it-IT" dirty="0" err="1" smtClean="0"/>
              <a:t>Health</a:t>
            </a:r>
            <a:r>
              <a:rPr lang="it-IT" dirty="0" smtClean="0"/>
              <a:t>, OA &amp; </a:t>
            </a:r>
            <a:r>
              <a:rPr lang="it-IT" dirty="0" err="1" smtClean="0"/>
              <a:t>Education</a:t>
            </a:r>
            <a:r>
              <a:rPr lang="it-IT" dirty="0" smtClean="0"/>
              <a:t>..</a:t>
            </a:r>
          </a:p>
          <a:p>
            <a:pPr algn="just"/>
            <a:r>
              <a:rPr lang="it-IT" dirty="0" err="1" smtClean="0"/>
              <a:t>Also</a:t>
            </a:r>
            <a:r>
              <a:rPr lang="it-IT" dirty="0" smtClean="0"/>
              <a:t>, the IFOAM – OI </a:t>
            </a:r>
            <a:r>
              <a:rPr lang="it-IT" b="1" dirty="0" err="1" smtClean="0"/>
              <a:t>Organic</a:t>
            </a:r>
            <a:r>
              <a:rPr lang="it-IT" b="1" dirty="0" smtClean="0"/>
              <a:t> week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been</a:t>
            </a:r>
            <a:r>
              <a:rPr lang="it-IT" dirty="0" smtClean="0"/>
              <a:t> co-</a:t>
            </a:r>
            <a:r>
              <a:rPr lang="it-IT" dirty="0" err="1" smtClean="0"/>
              <a:t>hosted</a:t>
            </a:r>
            <a:r>
              <a:rPr lang="it-IT" dirty="0" smtClean="0"/>
              <a:t> by the Action Network. </a:t>
            </a:r>
            <a:endParaRPr lang="it-IT" dirty="0"/>
          </a:p>
        </p:txBody>
      </p:sp>
      <p:pic>
        <p:nvPicPr>
          <p:cNvPr id="4" name="Immagine 3" descr="Visual Forum OrganicDEF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430" y="477043"/>
            <a:ext cx="3600000" cy="1349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7548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3436003"/>
            <a:ext cx="6777317" cy="2670372"/>
          </a:xfrm>
        </p:spPr>
        <p:txBody>
          <a:bodyPr>
            <a:normAutofit fontScale="92500"/>
          </a:bodyPr>
          <a:lstStyle/>
          <a:p>
            <a:r>
              <a:rPr lang="it-IT" dirty="0" err="1" smtClean="0"/>
              <a:t>Creation</a:t>
            </a:r>
            <a:r>
              <a:rPr lang="it-IT" dirty="0" smtClean="0"/>
              <a:t> of a position </a:t>
            </a:r>
            <a:r>
              <a:rPr lang="it-IT" dirty="0" err="1" smtClean="0"/>
              <a:t>document</a:t>
            </a:r>
            <a:r>
              <a:rPr lang="it-IT" dirty="0" smtClean="0"/>
              <a:t>, </a:t>
            </a:r>
            <a:r>
              <a:rPr lang="it-IT" dirty="0" err="1" smtClean="0"/>
              <a:t>endorsed</a:t>
            </a:r>
            <a:r>
              <a:rPr lang="it-IT" dirty="0" smtClean="0"/>
              <a:t> by the </a:t>
            </a:r>
            <a:r>
              <a:rPr lang="it-IT" dirty="0" err="1" smtClean="0"/>
              <a:t>movement</a:t>
            </a:r>
            <a:r>
              <a:rPr lang="it-IT" dirty="0" smtClean="0"/>
              <a:t> and by </a:t>
            </a:r>
            <a:r>
              <a:rPr lang="it-IT" dirty="0" err="1" smtClean="0"/>
              <a:t>scientists</a:t>
            </a:r>
            <a:r>
              <a:rPr lang="it-IT" dirty="0" smtClean="0"/>
              <a:t>, on </a:t>
            </a:r>
            <a:r>
              <a:rPr lang="it-IT" dirty="0" err="1" smtClean="0"/>
              <a:t>how</a:t>
            </a:r>
            <a:r>
              <a:rPr lang="it-IT" dirty="0" smtClean="0"/>
              <a:t> </a:t>
            </a:r>
            <a:r>
              <a:rPr lang="it-IT" dirty="0" err="1" smtClean="0"/>
              <a:t>organic</a:t>
            </a:r>
            <a:r>
              <a:rPr lang="it-IT" dirty="0" smtClean="0"/>
              <a:t> </a:t>
            </a:r>
            <a:r>
              <a:rPr lang="it-IT" dirty="0" err="1" smtClean="0"/>
              <a:t>agriculture</a:t>
            </a:r>
            <a:r>
              <a:rPr lang="it-IT" dirty="0" smtClean="0"/>
              <a:t> can </a:t>
            </a:r>
            <a:r>
              <a:rPr lang="it-IT" dirty="0" err="1" smtClean="0"/>
              <a:t>contribute</a:t>
            </a:r>
            <a:r>
              <a:rPr lang="it-IT" dirty="0" smtClean="0"/>
              <a:t> to </a:t>
            </a:r>
            <a:r>
              <a:rPr lang="it-IT" dirty="0" err="1" smtClean="0"/>
              <a:t>feeding</a:t>
            </a:r>
            <a:r>
              <a:rPr lang="it-IT" dirty="0" smtClean="0"/>
              <a:t> the Planet</a:t>
            </a:r>
          </a:p>
          <a:p>
            <a:r>
              <a:rPr lang="it-IT" dirty="0" err="1" smtClean="0"/>
              <a:t>Handing</a:t>
            </a:r>
            <a:r>
              <a:rPr lang="it-IT" dirty="0" smtClean="0"/>
              <a:t> out of 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document</a:t>
            </a:r>
            <a:r>
              <a:rPr lang="it-IT" dirty="0" smtClean="0"/>
              <a:t> to </a:t>
            </a:r>
            <a:r>
              <a:rPr lang="it-IT" dirty="0" err="1" smtClean="0"/>
              <a:t>representatives</a:t>
            </a:r>
            <a:r>
              <a:rPr lang="it-IT" dirty="0" smtClean="0"/>
              <a:t> of the </a:t>
            </a:r>
            <a:r>
              <a:rPr lang="it-IT" dirty="0" err="1" smtClean="0"/>
              <a:t>Italian</a:t>
            </a:r>
            <a:r>
              <a:rPr lang="it-IT" dirty="0" smtClean="0"/>
              <a:t> </a:t>
            </a:r>
            <a:r>
              <a:rPr lang="it-IT" dirty="0" err="1" smtClean="0"/>
              <a:t>Government</a:t>
            </a:r>
            <a:r>
              <a:rPr lang="it-IT" dirty="0" smtClean="0"/>
              <a:t> (Vice-</a:t>
            </a:r>
            <a:r>
              <a:rPr lang="it-IT" dirty="0" err="1" smtClean="0"/>
              <a:t>Minister</a:t>
            </a:r>
            <a:r>
              <a:rPr lang="it-IT" dirty="0" smtClean="0"/>
              <a:t> for </a:t>
            </a:r>
            <a:r>
              <a:rPr lang="it-IT" dirty="0" err="1" smtClean="0"/>
              <a:t>Agriculture</a:t>
            </a:r>
            <a:r>
              <a:rPr lang="it-IT" dirty="0" smtClean="0"/>
              <a:t>, Andrea Olivero)</a:t>
            </a:r>
            <a:endParaRPr lang="it-IT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043492" y="1976069"/>
            <a:ext cx="7024744" cy="14214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t-IT" dirty="0" smtClean="0"/>
              <a:t>The International </a:t>
            </a:r>
            <a:r>
              <a:rPr lang="it-IT" dirty="0" err="1"/>
              <a:t>O</a:t>
            </a:r>
            <a:r>
              <a:rPr lang="it-IT" dirty="0" err="1" smtClean="0"/>
              <a:t>rganic</a:t>
            </a:r>
            <a:r>
              <a:rPr lang="it-IT" dirty="0" smtClean="0"/>
              <a:t> Action Network </a:t>
            </a:r>
            <a:br>
              <a:rPr lang="it-IT" dirty="0" smtClean="0"/>
            </a:br>
            <a:r>
              <a:rPr lang="it-IT" dirty="0" err="1" smtClean="0"/>
              <a:t>Activities</a:t>
            </a:r>
            <a:endParaRPr lang="it-IT" dirty="0"/>
          </a:p>
        </p:txBody>
      </p:sp>
      <p:pic>
        <p:nvPicPr>
          <p:cNvPr id="5" name="Immagine 4" descr="Visual Forum OrganicDEF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430" y="477043"/>
            <a:ext cx="3600000" cy="1349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7567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2129425"/>
            <a:ext cx="7024744" cy="690337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The Action Network </a:t>
            </a:r>
            <a:r>
              <a:rPr lang="it-IT" dirty="0" err="1" smtClean="0"/>
              <a:t>after</a:t>
            </a:r>
            <a:r>
              <a:rPr lang="it-IT" dirty="0" smtClean="0"/>
              <a:t> EXPO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0" y="3099872"/>
            <a:ext cx="6777317" cy="2875785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 err="1" smtClean="0"/>
              <a:t>After</a:t>
            </a:r>
            <a:r>
              <a:rPr lang="it-IT" dirty="0" smtClean="0"/>
              <a:t> the success of the Action Network,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succeeded</a:t>
            </a:r>
            <a:r>
              <a:rPr lang="it-IT" dirty="0" smtClean="0"/>
              <a:t> in </a:t>
            </a:r>
            <a:r>
              <a:rPr lang="it-IT" dirty="0" err="1" smtClean="0"/>
              <a:t>making</a:t>
            </a:r>
            <a:r>
              <a:rPr lang="it-IT" dirty="0" smtClean="0"/>
              <a:t> the </a:t>
            </a:r>
            <a:r>
              <a:rPr lang="it-IT" dirty="0" err="1" smtClean="0"/>
              <a:t>whole</a:t>
            </a:r>
            <a:r>
              <a:rPr lang="it-IT" dirty="0" smtClean="0"/>
              <a:t> </a:t>
            </a:r>
            <a:r>
              <a:rPr lang="it-IT" dirty="0" err="1" smtClean="0"/>
              <a:t>movement</a:t>
            </a:r>
            <a:r>
              <a:rPr lang="it-IT" dirty="0" smtClean="0"/>
              <a:t> </a:t>
            </a:r>
            <a:r>
              <a:rPr lang="it-IT" dirty="0" err="1" smtClean="0"/>
              <a:t>working</a:t>
            </a:r>
            <a:r>
              <a:rPr lang="it-IT" dirty="0" smtClean="0"/>
              <a:t> </a:t>
            </a:r>
            <a:r>
              <a:rPr lang="it-IT" dirty="0" err="1" smtClean="0"/>
              <a:t>together</a:t>
            </a:r>
            <a:r>
              <a:rPr lang="it-IT" dirty="0" smtClean="0"/>
              <a:t>, the </a:t>
            </a:r>
            <a:r>
              <a:rPr lang="it-IT" dirty="0" err="1" smtClean="0"/>
              <a:t>Italian</a:t>
            </a:r>
            <a:r>
              <a:rPr lang="it-IT" dirty="0" smtClean="0"/>
              <a:t> </a:t>
            </a:r>
            <a:r>
              <a:rPr lang="it-IT" dirty="0" err="1" smtClean="0"/>
              <a:t>organizations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decided</a:t>
            </a:r>
            <a:r>
              <a:rPr lang="it-IT" dirty="0" smtClean="0"/>
              <a:t> to </a:t>
            </a:r>
            <a:r>
              <a:rPr lang="it-IT" dirty="0" err="1" smtClean="0"/>
              <a:t>keep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a </a:t>
            </a:r>
            <a:r>
              <a:rPr lang="it-IT" b="1" dirty="0" err="1" smtClean="0"/>
              <a:t>permanent</a:t>
            </a:r>
            <a:r>
              <a:rPr lang="it-IT" b="1" dirty="0" smtClean="0"/>
              <a:t> </a:t>
            </a:r>
            <a:r>
              <a:rPr lang="it-IT" b="1" dirty="0" err="1" smtClean="0"/>
              <a:t>coordination</a:t>
            </a:r>
            <a:r>
              <a:rPr lang="it-IT" b="1" dirty="0" smtClean="0"/>
              <a:t> </a:t>
            </a:r>
            <a:r>
              <a:rPr lang="it-IT" b="1" dirty="0" err="1" smtClean="0"/>
              <a:t>unit</a:t>
            </a:r>
            <a:r>
              <a:rPr lang="it-IT" b="1" dirty="0" smtClean="0"/>
              <a:t> </a:t>
            </a:r>
            <a:r>
              <a:rPr lang="it-IT" dirty="0" smtClean="0"/>
              <a:t>for the </a:t>
            </a:r>
            <a:r>
              <a:rPr lang="it-IT" dirty="0" err="1" smtClean="0"/>
              <a:t>organic</a:t>
            </a:r>
            <a:r>
              <a:rPr lang="it-IT" dirty="0" smtClean="0"/>
              <a:t> </a:t>
            </a:r>
            <a:r>
              <a:rPr lang="it-IT" dirty="0" err="1" smtClean="0"/>
              <a:t>movement</a:t>
            </a:r>
            <a:r>
              <a:rPr lang="it-IT" dirty="0" smtClean="0"/>
              <a:t> </a:t>
            </a:r>
            <a:r>
              <a:rPr lang="it-IT" b="1" dirty="0" smtClean="0"/>
              <a:t>in </a:t>
            </a:r>
            <a:r>
              <a:rPr lang="it-IT" b="1" dirty="0" err="1" smtClean="0"/>
              <a:t>Italy</a:t>
            </a:r>
            <a:r>
              <a:rPr lang="it-IT" dirty="0" smtClean="0"/>
              <a:t>.</a:t>
            </a:r>
          </a:p>
          <a:p>
            <a:pPr algn="just"/>
            <a:r>
              <a:rPr lang="it-IT" dirty="0" smtClean="0"/>
              <a:t>The Action Network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therefore</a:t>
            </a:r>
            <a:r>
              <a:rPr lang="it-IT" dirty="0" smtClean="0"/>
              <a:t> </a:t>
            </a:r>
            <a:r>
              <a:rPr lang="it-IT" dirty="0" err="1" smtClean="0"/>
              <a:t>now</a:t>
            </a:r>
            <a:r>
              <a:rPr lang="it-IT" dirty="0" smtClean="0"/>
              <a:t> </a:t>
            </a:r>
            <a:r>
              <a:rPr lang="it-IT" dirty="0" err="1" smtClean="0"/>
              <a:t>called</a:t>
            </a:r>
            <a:r>
              <a:rPr lang="it-IT" dirty="0" smtClean="0"/>
              <a:t>: </a:t>
            </a:r>
            <a:r>
              <a:rPr lang="it-IT" b="1" dirty="0" err="1" smtClean="0"/>
              <a:t>Organic</a:t>
            </a:r>
            <a:r>
              <a:rPr lang="it-IT" b="1" dirty="0" smtClean="0"/>
              <a:t> Action Network – Italia</a:t>
            </a:r>
            <a:r>
              <a:rPr lang="it-IT" dirty="0" smtClean="0"/>
              <a:t>.</a:t>
            </a:r>
            <a:endParaRPr lang="it-IT" dirty="0"/>
          </a:p>
        </p:txBody>
      </p:sp>
      <p:pic>
        <p:nvPicPr>
          <p:cNvPr id="4" name="Immagine 3" descr="Copertina_Organic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252" y="444802"/>
            <a:ext cx="4064000" cy="151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3439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2" y="2133914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The </a:t>
            </a:r>
            <a:r>
              <a:rPr lang="it-IT" dirty="0" err="1" smtClean="0"/>
              <a:t>Organic</a:t>
            </a:r>
            <a:r>
              <a:rPr lang="it-IT" dirty="0" smtClean="0"/>
              <a:t> Action Network - Italia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3509003"/>
            <a:ext cx="6777317" cy="3348997"/>
          </a:xfrm>
        </p:spPr>
        <p:txBody>
          <a:bodyPr/>
          <a:lstStyle/>
          <a:p>
            <a:pPr marL="68580" indent="0" algn="just">
              <a:buNone/>
            </a:pPr>
            <a:r>
              <a:rPr lang="it-IT" dirty="0" smtClean="0"/>
              <a:t>The OAN-Italia </a:t>
            </a:r>
            <a:r>
              <a:rPr lang="it-IT" dirty="0" err="1" smtClean="0"/>
              <a:t>will</a:t>
            </a:r>
            <a:r>
              <a:rPr lang="it-IT" dirty="0"/>
              <a:t>:</a:t>
            </a:r>
            <a:endParaRPr lang="it-IT" dirty="0" smtClean="0"/>
          </a:p>
          <a:p>
            <a:pPr algn="just"/>
            <a:r>
              <a:rPr lang="it-IT" b="1" dirty="0" smtClean="0"/>
              <a:t>Coordinate </a:t>
            </a:r>
            <a:r>
              <a:rPr lang="it-IT" b="1" dirty="0" err="1" smtClean="0"/>
              <a:t>actions</a:t>
            </a:r>
            <a:r>
              <a:rPr lang="it-IT" b="1" dirty="0" smtClean="0"/>
              <a:t> </a:t>
            </a:r>
            <a:r>
              <a:rPr lang="it-IT" dirty="0" err="1" smtClean="0"/>
              <a:t>among</a:t>
            </a:r>
            <a:r>
              <a:rPr lang="it-IT" dirty="0" smtClean="0"/>
              <a:t> the </a:t>
            </a:r>
            <a:r>
              <a:rPr lang="it-IT" dirty="0" err="1" smtClean="0"/>
              <a:t>Italian</a:t>
            </a:r>
            <a:r>
              <a:rPr lang="it-IT" dirty="0" smtClean="0"/>
              <a:t> </a:t>
            </a:r>
            <a:r>
              <a:rPr lang="it-IT" dirty="0" err="1" smtClean="0"/>
              <a:t>organic</a:t>
            </a:r>
            <a:r>
              <a:rPr lang="it-IT" dirty="0" smtClean="0"/>
              <a:t> </a:t>
            </a:r>
            <a:r>
              <a:rPr lang="it-IT" dirty="0" err="1" smtClean="0"/>
              <a:t>organizations</a:t>
            </a:r>
            <a:endParaRPr lang="it-IT" dirty="0" smtClean="0"/>
          </a:p>
          <a:p>
            <a:pPr algn="just"/>
            <a:r>
              <a:rPr lang="it-IT" b="1" dirty="0" smtClean="0"/>
              <a:t>Facilitate the </a:t>
            </a:r>
            <a:r>
              <a:rPr lang="it-IT" b="1" dirty="0" err="1" smtClean="0"/>
              <a:t>sharing</a:t>
            </a:r>
            <a:r>
              <a:rPr lang="it-IT" b="1" dirty="0" smtClean="0"/>
              <a:t> of information </a:t>
            </a:r>
            <a:r>
              <a:rPr lang="it-IT" dirty="0" err="1" smtClean="0"/>
              <a:t>within</a:t>
            </a:r>
            <a:r>
              <a:rPr lang="it-IT" dirty="0" smtClean="0"/>
              <a:t> </a:t>
            </a:r>
            <a:r>
              <a:rPr lang="it-IT" dirty="0" err="1" smtClean="0"/>
              <a:t>Italian</a:t>
            </a:r>
            <a:r>
              <a:rPr lang="it-IT" dirty="0" smtClean="0"/>
              <a:t> and </a:t>
            </a:r>
            <a:r>
              <a:rPr lang="it-IT" dirty="0" err="1" smtClean="0"/>
              <a:t>international</a:t>
            </a:r>
            <a:r>
              <a:rPr lang="it-IT" dirty="0" smtClean="0"/>
              <a:t> networks</a:t>
            </a:r>
          </a:p>
          <a:p>
            <a:pPr algn="just"/>
            <a:r>
              <a:rPr lang="it-IT" b="1" dirty="0" err="1" smtClean="0"/>
              <a:t>Organize</a:t>
            </a:r>
            <a:r>
              <a:rPr lang="it-IT" b="1" dirty="0" smtClean="0"/>
              <a:t> </a:t>
            </a:r>
            <a:r>
              <a:rPr lang="it-IT" b="1" dirty="0" err="1" smtClean="0"/>
              <a:t>events</a:t>
            </a:r>
            <a:r>
              <a:rPr lang="it-IT" b="1" dirty="0" smtClean="0"/>
              <a:t> </a:t>
            </a:r>
            <a:r>
              <a:rPr lang="it-IT" dirty="0" smtClean="0"/>
              <a:t>on </a:t>
            </a:r>
            <a:r>
              <a:rPr lang="it-IT" dirty="0" err="1" smtClean="0"/>
              <a:t>specific</a:t>
            </a:r>
            <a:r>
              <a:rPr lang="it-IT" dirty="0" smtClean="0"/>
              <a:t> </a:t>
            </a:r>
            <a:r>
              <a:rPr lang="it-IT" dirty="0" err="1" smtClean="0"/>
              <a:t>crucial</a:t>
            </a:r>
            <a:r>
              <a:rPr lang="it-IT" dirty="0" smtClean="0"/>
              <a:t> </a:t>
            </a:r>
            <a:r>
              <a:rPr lang="it-IT" dirty="0" err="1" smtClean="0"/>
              <a:t>topics</a:t>
            </a:r>
            <a:endParaRPr lang="it-IT" dirty="0" smtClean="0"/>
          </a:p>
          <a:p>
            <a:pPr algn="just"/>
            <a:endParaRPr lang="it-IT" dirty="0"/>
          </a:p>
        </p:txBody>
      </p:sp>
      <p:pic>
        <p:nvPicPr>
          <p:cNvPr id="4" name="Immagine 3" descr="Copertina_Organic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252" y="444802"/>
            <a:ext cx="4064000" cy="151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8456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30245" y="821652"/>
            <a:ext cx="7024744" cy="657479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err="1" smtClean="0"/>
              <a:t>Thank</a:t>
            </a:r>
            <a:r>
              <a:rPr lang="it-IT" dirty="0" smtClean="0"/>
              <a:t> </a:t>
            </a:r>
            <a:r>
              <a:rPr lang="it-IT" dirty="0" err="1" smtClean="0"/>
              <a:t>you</a:t>
            </a:r>
            <a:r>
              <a:rPr lang="it-IT" dirty="0" smtClean="0"/>
              <a:t> for </a:t>
            </a:r>
            <a:r>
              <a:rPr lang="it-IT" dirty="0" err="1" smtClean="0"/>
              <a:t>your</a:t>
            </a:r>
            <a:r>
              <a:rPr lang="it-IT" dirty="0" smtClean="0"/>
              <a:t> </a:t>
            </a:r>
            <a:r>
              <a:rPr lang="it-IT" dirty="0" err="1" smtClean="0"/>
              <a:t>attention</a:t>
            </a:r>
            <a:r>
              <a:rPr lang="it-IT" dirty="0" smtClean="0"/>
              <a:t>!</a:t>
            </a:r>
            <a:endParaRPr lang="it-IT" dirty="0"/>
          </a:p>
        </p:txBody>
      </p:sp>
      <p:pic>
        <p:nvPicPr>
          <p:cNvPr id="4" name="Immagine 3" descr="image.jpe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00"/>
          <a:stretch/>
        </p:blipFill>
        <p:spPr>
          <a:xfrm>
            <a:off x="990210" y="1819275"/>
            <a:ext cx="7171399" cy="4529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639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1774624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IFOAM - </a:t>
            </a:r>
            <a:r>
              <a:rPr lang="it-IT" dirty="0" err="1"/>
              <a:t>Organics</a:t>
            </a:r>
            <a:r>
              <a:rPr lang="it-IT" dirty="0"/>
              <a:t> </a:t>
            </a:r>
            <a:r>
              <a:rPr lang="it-IT" dirty="0" smtClean="0"/>
              <a:t>International</a:t>
            </a:r>
            <a:br>
              <a:rPr lang="it-IT" dirty="0" smtClean="0"/>
            </a:br>
            <a:r>
              <a:rPr lang="it-IT" dirty="0" err="1" smtClean="0"/>
              <a:t>Structure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3014591"/>
            <a:ext cx="6777317" cy="322250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 smtClean="0"/>
              <a:t>IFOAM – OI </a:t>
            </a:r>
            <a:r>
              <a:rPr lang="it-IT" dirty="0" err="1" smtClean="0"/>
              <a:t>is</a:t>
            </a:r>
            <a:r>
              <a:rPr lang="it-IT" dirty="0" smtClean="0"/>
              <a:t> a </a:t>
            </a:r>
            <a:r>
              <a:rPr lang="it-IT" dirty="0" err="1" smtClean="0"/>
              <a:t>membership</a:t>
            </a:r>
            <a:r>
              <a:rPr lang="it-IT" dirty="0" smtClean="0"/>
              <a:t> </a:t>
            </a:r>
            <a:r>
              <a:rPr lang="it-IT" dirty="0" err="1" smtClean="0"/>
              <a:t>based</a:t>
            </a:r>
            <a:r>
              <a:rPr lang="it-IT" dirty="0" smtClean="0"/>
              <a:t> </a:t>
            </a:r>
            <a:r>
              <a:rPr lang="it-IT" dirty="0" err="1" smtClean="0"/>
              <a:t>organization</a:t>
            </a:r>
            <a:r>
              <a:rPr lang="it-IT" dirty="0" smtClean="0"/>
              <a:t>.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b="1" dirty="0" smtClean="0"/>
              <a:t>over 800 </a:t>
            </a:r>
            <a:r>
              <a:rPr lang="it-IT" b="1" dirty="0" err="1" smtClean="0"/>
              <a:t>members</a:t>
            </a:r>
            <a:r>
              <a:rPr lang="it-IT" b="1" dirty="0" smtClean="0"/>
              <a:t> </a:t>
            </a:r>
            <a:r>
              <a:rPr lang="it-IT" dirty="0" smtClean="0"/>
              <a:t>in more </a:t>
            </a:r>
            <a:r>
              <a:rPr lang="it-IT" dirty="0" err="1" smtClean="0"/>
              <a:t>than</a:t>
            </a:r>
            <a:r>
              <a:rPr lang="it-IT" dirty="0" smtClean="0"/>
              <a:t> 100 </a:t>
            </a:r>
            <a:r>
              <a:rPr lang="it-IT" dirty="0" err="1" smtClean="0"/>
              <a:t>countries</a:t>
            </a:r>
            <a:r>
              <a:rPr lang="it-IT" dirty="0" smtClean="0"/>
              <a:t>.</a:t>
            </a:r>
          </a:p>
          <a:p>
            <a:pPr algn="just"/>
            <a:r>
              <a:rPr lang="it-IT" dirty="0" err="1" smtClean="0"/>
              <a:t>Members</a:t>
            </a:r>
            <a:r>
              <a:rPr lang="it-IT" dirty="0" smtClean="0"/>
              <a:t> can </a:t>
            </a:r>
            <a:r>
              <a:rPr lang="it-IT" dirty="0" err="1" smtClean="0"/>
              <a:t>contribute</a:t>
            </a:r>
            <a:r>
              <a:rPr lang="it-IT" dirty="0" smtClean="0"/>
              <a:t> to the </a:t>
            </a:r>
            <a:r>
              <a:rPr lang="it-IT" dirty="0" err="1" smtClean="0"/>
              <a:t>Organic</a:t>
            </a:r>
            <a:r>
              <a:rPr lang="it-IT" dirty="0" smtClean="0"/>
              <a:t> Vision </a:t>
            </a:r>
            <a:r>
              <a:rPr lang="it-IT" dirty="0" err="1" smtClean="0"/>
              <a:t>during</a:t>
            </a:r>
            <a:r>
              <a:rPr lang="it-IT" dirty="0" smtClean="0"/>
              <a:t> the </a:t>
            </a:r>
            <a:r>
              <a:rPr lang="it-IT" b="1" dirty="0" smtClean="0"/>
              <a:t>General Assembly</a:t>
            </a:r>
            <a:r>
              <a:rPr lang="it-IT" dirty="0" smtClean="0"/>
              <a:t>, </a:t>
            </a:r>
            <a:r>
              <a:rPr lang="it-IT" dirty="0" err="1" smtClean="0"/>
              <a:t>which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held</a:t>
            </a:r>
            <a:r>
              <a:rPr lang="it-IT" dirty="0" smtClean="0"/>
              <a:t> </a:t>
            </a:r>
            <a:r>
              <a:rPr lang="it-IT" dirty="0" err="1" smtClean="0"/>
              <a:t>every</a:t>
            </a:r>
            <a:r>
              <a:rPr lang="it-IT" dirty="0" smtClean="0"/>
              <a:t> 3 </a:t>
            </a:r>
            <a:r>
              <a:rPr lang="it-IT" dirty="0" err="1" smtClean="0"/>
              <a:t>years</a:t>
            </a:r>
            <a:r>
              <a:rPr lang="it-IT" dirty="0" smtClean="0"/>
              <a:t>.</a:t>
            </a:r>
          </a:p>
          <a:p>
            <a:pPr algn="just"/>
            <a:r>
              <a:rPr lang="it-IT" dirty="0" smtClean="0"/>
              <a:t>At the GA a </a:t>
            </a:r>
            <a:r>
              <a:rPr lang="it-IT" b="1" dirty="0" smtClean="0"/>
              <a:t>World Board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elected</a:t>
            </a:r>
            <a:r>
              <a:rPr lang="it-IT" dirty="0" smtClean="0"/>
              <a:t> to coordinate </a:t>
            </a:r>
            <a:r>
              <a:rPr lang="it-IT" dirty="0" err="1" smtClean="0"/>
              <a:t>activities</a:t>
            </a:r>
            <a:r>
              <a:rPr lang="it-IT" dirty="0" smtClean="0"/>
              <a:t> of the </a:t>
            </a:r>
            <a:r>
              <a:rPr lang="it-IT" dirty="0" err="1" smtClean="0"/>
              <a:t>working</a:t>
            </a:r>
            <a:r>
              <a:rPr lang="it-IT" dirty="0" smtClean="0"/>
              <a:t> </a:t>
            </a:r>
            <a:r>
              <a:rPr lang="it-IT" dirty="0" err="1" smtClean="0"/>
              <a:t>groups</a:t>
            </a:r>
            <a:r>
              <a:rPr lang="it-IT" dirty="0" smtClean="0"/>
              <a:t>, </a:t>
            </a:r>
            <a:r>
              <a:rPr lang="it-IT" dirty="0" err="1" smtClean="0"/>
              <a:t>official</a:t>
            </a:r>
            <a:r>
              <a:rPr lang="it-IT" dirty="0" smtClean="0"/>
              <a:t> </a:t>
            </a:r>
            <a:r>
              <a:rPr lang="it-IT" dirty="0" err="1" smtClean="0"/>
              <a:t>committees</a:t>
            </a:r>
            <a:r>
              <a:rPr lang="it-IT" dirty="0" smtClean="0"/>
              <a:t>, task </a:t>
            </a:r>
            <a:r>
              <a:rPr lang="it-IT" dirty="0" err="1" smtClean="0"/>
              <a:t>forces</a:t>
            </a:r>
            <a:r>
              <a:rPr lang="it-IT" dirty="0" smtClean="0"/>
              <a:t> etc.</a:t>
            </a:r>
            <a:endParaRPr lang="it-IT" dirty="0"/>
          </a:p>
        </p:txBody>
      </p:sp>
      <p:pic>
        <p:nvPicPr>
          <p:cNvPr id="5" name="Immagine 4" descr="logo_ifoa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22" y="279655"/>
            <a:ext cx="1655150" cy="165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664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2054734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IFOAM - </a:t>
            </a:r>
            <a:r>
              <a:rPr lang="it-IT" dirty="0" err="1"/>
              <a:t>Organics</a:t>
            </a:r>
            <a:r>
              <a:rPr lang="it-IT" dirty="0"/>
              <a:t> International</a:t>
            </a:r>
            <a:br>
              <a:rPr lang="it-IT" dirty="0"/>
            </a:br>
            <a:r>
              <a:rPr lang="it-IT" dirty="0" err="1" smtClean="0"/>
              <a:t>Structure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3659153"/>
            <a:ext cx="6777317" cy="2320919"/>
          </a:xfrm>
        </p:spPr>
        <p:txBody>
          <a:bodyPr/>
          <a:lstStyle/>
          <a:p>
            <a:pPr algn="just"/>
            <a:r>
              <a:rPr lang="en-US" dirty="0"/>
              <a:t>IFOAM - Organics International member organizations also establish alliances based on regional and sector specific priorities, called </a:t>
            </a:r>
            <a:r>
              <a:rPr lang="en-US" b="1" dirty="0"/>
              <a:t>Regional Bodies </a:t>
            </a:r>
            <a:r>
              <a:rPr lang="en-US" dirty="0"/>
              <a:t>and </a:t>
            </a:r>
            <a:r>
              <a:rPr lang="en-US" b="1" dirty="0"/>
              <a:t>Sector Platforms</a:t>
            </a:r>
            <a:r>
              <a:rPr lang="en-US" dirty="0"/>
              <a:t>, respectively.</a:t>
            </a:r>
            <a:endParaRPr lang="it-IT" dirty="0"/>
          </a:p>
        </p:txBody>
      </p:sp>
      <p:pic>
        <p:nvPicPr>
          <p:cNvPr id="5" name="Immagine 4" descr="logo_ifoa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22" y="279655"/>
            <a:ext cx="1655150" cy="165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170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ifoam_organizational_diagram_revised2.pn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3664" r="-43664"/>
          <a:stretch>
            <a:fillRect/>
          </a:stretch>
        </p:blipFill>
        <p:spPr>
          <a:xfrm>
            <a:off x="-437810" y="362858"/>
            <a:ext cx="11862227" cy="6140905"/>
          </a:xfrm>
        </p:spPr>
      </p:pic>
      <p:pic>
        <p:nvPicPr>
          <p:cNvPr id="3" name="Immagine 2" descr="logo_ifoam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22" y="279655"/>
            <a:ext cx="1655150" cy="165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609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2024427"/>
            <a:ext cx="7024744" cy="1022479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IFOAM - </a:t>
            </a:r>
            <a:r>
              <a:rPr lang="it-IT" dirty="0" err="1"/>
              <a:t>Organics</a:t>
            </a:r>
            <a:r>
              <a:rPr lang="it-IT" dirty="0"/>
              <a:t> International</a:t>
            </a:r>
            <a:br>
              <a:rPr lang="it-IT" dirty="0"/>
            </a:br>
            <a:r>
              <a:rPr lang="it-IT" dirty="0" smtClean="0"/>
              <a:t>Vision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3569809"/>
            <a:ext cx="6777317" cy="1723572"/>
          </a:xfrm>
        </p:spPr>
        <p:txBody>
          <a:bodyPr>
            <a:normAutofit fontScale="92500" lnSpcReduction="10000"/>
          </a:bodyPr>
          <a:lstStyle/>
          <a:p>
            <a:pPr marL="68580" indent="0" algn="just">
              <a:buNone/>
            </a:pPr>
            <a:r>
              <a:rPr lang="en-US" dirty="0" smtClean="0"/>
              <a:t>IFOAM’s vision is the </a:t>
            </a:r>
            <a:r>
              <a:rPr lang="en-US" b="1" dirty="0"/>
              <a:t>worldwide adoption of ecologically, socially and economically sound systems</a:t>
            </a:r>
            <a:r>
              <a:rPr lang="en-US" dirty="0"/>
              <a:t> that are based on the </a:t>
            </a:r>
            <a:r>
              <a:rPr lang="en-US" b="1" dirty="0"/>
              <a:t>principles of Organic </a:t>
            </a:r>
            <a:r>
              <a:rPr lang="en-US" b="1" dirty="0" smtClean="0"/>
              <a:t>Agriculture </a:t>
            </a:r>
            <a:r>
              <a:rPr lang="en-US" dirty="0" smtClean="0"/>
              <a:t>(Health, Ecology, Fairness, Care).</a:t>
            </a:r>
            <a:endParaRPr lang="it-IT" dirty="0"/>
          </a:p>
        </p:txBody>
      </p:sp>
      <p:pic>
        <p:nvPicPr>
          <p:cNvPr id="4" name="Immagine 3" descr="logo_ifoa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22" y="279655"/>
            <a:ext cx="1655150" cy="165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745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1793298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IFOAM - </a:t>
            </a:r>
            <a:r>
              <a:rPr lang="it-IT" dirty="0" err="1"/>
              <a:t>Organics</a:t>
            </a:r>
            <a:r>
              <a:rPr lang="it-IT" dirty="0"/>
              <a:t> International</a:t>
            </a:r>
            <a:br>
              <a:rPr lang="it-IT" dirty="0"/>
            </a:br>
            <a:r>
              <a:rPr lang="it-IT" dirty="0" err="1" smtClean="0"/>
              <a:t>Activities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3089287"/>
            <a:ext cx="6777317" cy="325985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/>
              <a:t>Organization of high profile </a:t>
            </a:r>
            <a:r>
              <a:rPr lang="en-US" b="1" dirty="0"/>
              <a:t>events</a:t>
            </a:r>
          </a:p>
          <a:p>
            <a:pPr algn="just"/>
            <a:r>
              <a:rPr lang="en-US" dirty="0"/>
              <a:t>Implementation of </a:t>
            </a:r>
            <a:r>
              <a:rPr lang="en-US" b="1" dirty="0"/>
              <a:t>projects</a:t>
            </a:r>
            <a:r>
              <a:rPr lang="en-US" dirty="0"/>
              <a:t> with global and regional partners</a:t>
            </a:r>
          </a:p>
          <a:p>
            <a:pPr algn="just"/>
            <a:r>
              <a:rPr lang="en-US" b="1" dirty="0"/>
              <a:t>Advocacy</a:t>
            </a:r>
            <a:r>
              <a:rPr lang="en-US" dirty="0"/>
              <a:t> to put Organic Agriculture on the agenda of international decision makers</a:t>
            </a:r>
          </a:p>
          <a:p>
            <a:pPr algn="just"/>
            <a:r>
              <a:rPr lang="en-US" dirty="0"/>
              <a:t>Guiding stakeholders through the complexity of </a:t>
            </a:r>
            <a:r>
              <a:rPr lang="en-US" b="1" dirty="0"/>
              <a:t>organic </a:t>
            </a:r>
            <a:r>
              <a:rPr lang="en-US" b="1" dirty="0" err="1"/>
              <a:t>standars</a:t>
            </a:r>
            <a:r>
              <a:rPr lang="en-US" b="1" dirty="0"/>
              <a:t> and regulations</a:t>
            </a:r>
          </a:p>
          <a:p>
            <a:pPr algn="just"/>
            <a:r>
              <a:rPr lang="en-US" dirty="0"/>
              <a:t>As well as promoting </a:t>
            </a:r>
            <a:r>
              <a:rPr lang="en-US" b="1" dirty="0"/>
              <a:t>alternatives to certification</a:t>
            </a:r>
          </a:p>
          <a:p>
            <a:pPr algn="just"/>
            <a:r>
              <a:rPr lang="en-US" dirty="0"/>
              <a:t>Education through the </a:t>
            </a:r>
            <a:r>
              <a:rPr lang="en-US" b="1" dirty="0"/>
              <a:t>Organic Leadership Course</a:t>
            </a:r>
            <a:r>
              <a:rPr lang="en-US" dirty="0"/>
              <a:t>, to train the new generation of leaders</a:t>
            </a:r>
            <a:endParaRPr lang="it-IT" dirty="0"/>
          </a:p>
        </p:txBody>
      </p:sp>
      <p:pic>
        <p:nvPicPr>
          <p:cNvPr id="4" name="Immagine 3" descr="logo_ifoa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22" y="279655"/>
            <a:ext cx="1655150" cy="165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096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1363796"/>
            <a:ext cx="7024744" cy="1143000"/>
          </a:xfrm>
        </p:spPr>
        <p:txBody>
          <a:bodyPr/>
          <a:lstStyle/>
          <a:p>
            <a:pPr algn="ctr"/>
            <a:r>
              <a:rPr lang="it-IT" dirty="0" smtClean="0"/>
              <a:t>IFOAM EU Group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2894460"/>
            <a:ext cx="6777317" cy="3162257"/>
          </a:xfrm>
        </p:spPr>
        <p:txBody>
          <a:bodyPr/>
          <a:lstStyle/>
          <a:p>
            <a:pPr algn="just"/>
            <a:r>
              <a:rPr lang="en-US" dirty="0"/>
              <a:t>IFOAM EU is the </a:t>
            </a:r>
            <a:r>
              <a:rPr lang="en-US" b="1" dirty="0"/>
              <a:t>European umbrella </a:t>
            </a:r>
            <a:r>
              <a:rPr lang="en-US" b="1" dirty="0" smtClean="0"/>
              <a:t>organization </a:t>
            </a:r>
            <a:r>
              <a:rPr lang="en-US" dirty="0"/>
              <a:t>for organic food and farming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Established </a:t>
            </a:r>
            <a:r>
              <a:rPr lang="en-US" dirty="0" smtClean="0"/>
              <a:t>in ?</a:t>
            </a:r>
            <a:r>
              <a:rPr lang="en-US" dirty="0"/>
              <a:t>??</a:t>
            </a:r>
            <a:endParaRPr lang="it-IT" dirty="0"/>
          </a:p>
        </p:txBody>
      </p:sp>
      <p:pic>
        <p:nvPicPr>
          <p:cNvPr id="4" name="Immagine 3" descr="Ifoam EU Group 400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09" y="501908"/>
            <a:ext cx="2076613" cy="116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473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2" y="1599164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IFOAM EU Group</a:t>
            </a:r>
            <a:br>
              <a:rPr lang="it-IT" dirty="0" smtClean="0"/>
            </a:br>
            <a:r>
              <a:rPr lang="it-IT" dirty="0" err="1" smtClean="0"/>
              <a:t>Structure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4" y="2895153"/>
            <a:ext cx="6777317" cy="3304592"/>
          </a:xfrm>
        </p:spPr>
        <p:txBody>
          <a:bodyPr>
            <a:normAutofit fontScale="92500" lnSpcReduction="10000"/>
          </a:bodyPr>
          <a:lstStyle/>
          <a:p>
            <a:pPr marL="68580" indent="0" algn="just">
              <a:buNone/>
            </a:pPr>
            <a:r>
              <a:rPr lang="en-US" dirty="0"/>
              <a:t>Its structure is similar to that of IFOAM - OI: </a:t>
            </a:r>
          </a:p>
          <a:p>
            <a:pPr algn="just"/>
            <a:r>
              <a:rPr lang="en-US" b="1" dirty="0"/>
              <a:t>Membership</a:t>
            </a:r>
            <a:r>
              <a:rPr lang="en-US" dirty="0"/>
              <a:t> based (more than 160 member organizations)</a:t>
            </a:r>
          </a:p>
          <a:p>
            <a:pPr algn="just"/>
            <a:r>
              <a:rPr lang="en-US" b="1" dirty="0"/>
              <a:t>General assembly </a:t>
            </a:r>
            <a:r>
              <a:rPr lang="en-US" dirty="0" smtClean="0"/>
              <a:t>every 3 years</a:t>
            </a:r>
            <a:endParaRPr lang="en-US" dirty="0"/>
          </a:p>
          <a:p>
            <a:pPr algn="just"/>
            <a:r>
              <a:rPr lang="en-US" dirty="0" smtClean="0"/>
              <a:t>Election of a </a:t>
            </a:r>
            <a:r>
              <a:rPr lang="en-US" b="1" dirty="0" smtClean="0"/>
              <a:t>Board</a:t>
            </a:r>
            <a:endParaRPr lang="en-US" b="1" dirty="0"/>
          </a:p>
          <a:p>
            <a:pPr algn="just"/>
            <a:r>
              <a:rPr lang="en-US" dirty="0" smtClean="0"/>
              <a:t>Election of a </a:t>
            </a:r>
            <a:r>
              <a:rPr lang="en-US" b="1" dirty="0" smtClean="0"/>
              <a:t>Council</a:t>
            </a:r>
          </a:p>
          <a:p>
            <a:pPr algn="just"/>
            <a:r>
              <a:rPr lang="en-US" dirty="0"/>
              <a:t>According to topics, there are </a:t>
            </a:r>
            <a:r>
              <a:rPr lang="en-US" b="1" dirty="0"/>
              <a:t>working groups </a:t>
            </a:r>
            <a:r>
              <a:rPr lang="en-US" dirty="0"/>
              <a:t>(e.g. on policy, regulations, research..) and </a:t>
            </a:r>
            <a:r>
              <a:rPr lang="en-US" b="1" dirty="0"/>
              <a:t>interest groups </a:t>
            </a:r>
            <a:r>
              <a:rPr lang="en-US" dirty="0"/>
              <a:t>(processors and farmers).</a:t>
            </a:r>
          </a:p>
          <a:p>
            <a:pPr algn="just"/>
            <a:endParaRPr lang="en-US" dirty="0"/>
          </a:p>
          <a:p>
            <a:pPr algn="just"/>
            <a:endParaRPr lang="it-IT" dirty="0"/>
          </a:p>
        </p:txBody>
      </p:sp>
      <p:pic>
        <p:nvPicPr>
          <p:cNvPr id="4" name="Immagine 3" descr="Ifoam EU Group 400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09" y="501908"/>
            <a:ext cx="2076613" cy="116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5492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238</TotalTime>
  <Words>987</Words>
  <Application>Microsoft Office PowerPoint</Application>
  <PresentationFormat>Presentazione su schermo (4:3)</PresentationFormat>
  <Paragraphs>86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5" baseType="lpstr">
      <vt:lpstr>Austin</vt:lpstr>
      <vt:lpstr>IFOAM organizations </vt:lpstr>
      <vt:lpstr>IFOAM - Organics International</vt:lpstr>
      <vt:lpstr>IFOAM - Organics International Structure</vt:lpstr>
      <vt:lpstr>IFOAM - Organics International Structure</vt:lpstr>
      <vt:lpstr>Presentazione standard di PowerPoint</vt:lpstr>
      <vt:lpstr>IFOAM - Organics International Vision</vt:lpstr>
      <vt:lpstr>IFOAM - Organics International Activities</vt:lpstr>
      <vt:lpstr>IFOAM EU Group</vt:lpstr>
      <vt:lpstr>IFOAM EU Group Structure</vt:lpstr>
      <vt:lpstr>IFOAM EU Group Mission</vt:lpstr>
      <vt:lpstr>IFOAM EU Group Activities</vt:lpstr>
      <vt:lpstr>IFOAM EU Group Activities</vt:lpstr>
      <vt:lpstr>IFOAM AgriBioMediterraneo</vt:lpstr>
      <vt:lpstr>IFOAM AgriBioMediterraneo Structure</vt:lpstr>
      <vt:lpstr>IFOAM AgriBioMediterraneo Activities</vt:lpstr>
      <vt:lpstr>IFOAM AgriBioMediterraneo Activities</vt:lpstr>
      <vt:lpstr>The Organic Action Network</vt:lpstr>
      <vt:lpstr>EXPO Milan 2015 and the International Organic Action Network</vt:lpstr>
      <vt:lpstr>The International Organic Action Network</vt:lpstr>
      <vt:lpstr>The International organic Action Network  Activities</vt:lpstr>
      <vt:lpstr>Presentazione standard di PowerPoint</vt:lpstr>
      <vt:lpstr>The Action Network after EXPO</vt:lpstr>
      <vt:lpstr>The Organic Action Network - Italia</vt:lpstr>
      <vt:lpstr>Thank you for your attention!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IFOAM organizations</dc:title>
  <dc:creator>Ilaria Barbonetti</dc:creator>
  <cp:lastModifiedBy>user</cp:lastModifiedBy>
  <cp:revision>10</cp:revision>
  <dcterms:created xsi:type="dcterms:W3CDTF">2016-05-19T08:57:26Z</dcterms:created>
  <dcterms:modified xsi:type="dcterms:W3CDTF">2016-05-23T07:44:52Z</dcterms:modified>
</cp:coreProperties>
</file>